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1" r:id="rId9"/>
    <p:sldId id="267" r:id="rId10"/>
    <p:sldId id="262" r:id="rId11"/>
    <p:sldId id="26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9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5/25/2025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5/25/2025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dirty="0">
                <a:solidFill>
                  <a:srgbClr val="FFFFFF"/>
                </a:solidFill>
              </a:rPr>
              <a:t>What Drives Airline Passenger Satisfaction?</a:t>
            </a:r>
            <a:br>
              <a:rPr lang="en-US" sz="4000" dirty="0">
                <a:solidFill>
                  <a:srgbClr val="FFFFFF"/>
                </a:solidFill>
              </a:rPr>
            </a:br>
            <a:br>
              <a:rPr lang="en-US" sz="4000" dirty="0">
                <a:solidFill>
                  <a:srgbClr val="FFFFFF"/>
                </a:solidFill>
              </a:rPr>
            </a:br>
            <a:r>
              <a:rPr lang="en-US" sz="4000" dirty="0">
                <a:solidFill>
                  <a:srgbClr val="FFFFFF"/>
                </a:solidFill>
              </a:rPr>
              <a:t>Micro-Project #1</a:t>
            </a:r>
            <a:br>
              <a:rPr lang="en-US" sz="4000" dirty="0">
                <a:solidFill>
                  <a:srgbClr val="FFFFFF"/>
                </a:solidFill>
              </a:rPr>
            </a:br>
            <a:br>
              <a:rPr lang="en-US" sz="4000" dirty="0">
                <a:solidFill>
                  <a:srgbClr val="FFFFFF"/>
                </a:solidFill>
              </a:rPr>
            </a:br>
            <a:r>
              <a:rPr lang="en-US" sz="4000" dirty="0">
                <a:solidFill>
                  <a:srgbClr val="FFFFFF"/>
                </a:solidFill>
                <a:hlinkClick r:id="rId5"/>
              </a:rPr>
              <a:t>https://github.com/KcRyan7487/ANA500</a:t>
            </a:r>
            <a:br>
              <a:rPr lang="en-US" sz="4000" dirty="0">
                <a:solidFill>
                  <a:srgbClr val="FFFFFF"/>
                </a:solidFill>
              </a:rPr>
            </a:br>
            <a:endParaRPr lang="en-US" sz="4000" dirty="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Kasey Ryan</a:t>
            </a:r>
          </a:p>
          <a:p>
            <a:r>
              <a:rPr lang="en-US" dirty="0">
                <a:solidFill>
                  <a:srgbClr val="FFFFFF"/>
                </a:solidFill>
              </a:rPr>
              <a:t>2025_May</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838200" y="188537"/>
            <a:ext cx="5393361" cy="492500"/>
          </a:xfrm>
        </p:spPr>
        <p:txBody>
          <a:bodyPr>
            <a:noAutofit/>
          </a:bodyPr>
          <a:lstStyle/>
          <a:p>
            <a:r>
              <a:rPr lang="en-US" sz="3200" dirty="0"/>
              <a:t>Report</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838200" y="1216058"/>
            <a:ext cx="5393361" cy="4960905"/>
          </a:xfrm>
        </p:spPr>
        <p:txBody>
          <a:bodyPr>
            <a:normAutofit lnSpcReduction="10000"/>
          </a:bodyPr>
          <a:lstStyle/>
          <a:p>
            <a:r>
              <a:rPr lang="en-US" sz="1900" dirty="0">
                <a:latin typeface="Times New Roman" panose="02020603050405020304" pitchFamily="18" charset="0"/>
              </a:rPr>
              <a:t>Some features found to be most influential are shown here, more information available in the supporting knitted pdf of the full analysis</a:t>
            </a:r>
            <a:endParaRPr lang="en-US" sz="1900" dirty="0">
              <a:latin typeface="Times New Roman" panose="02020603050405020304" pitchFamily="18" charset="0"/>
              <a:ea typeface="Times New Roman" panose="02020603050405020304" pitchFamily="18" charset="0"/>
            </a:endParaRPr>
          </a:p>
          <a:p>
            <a:r>
              <a:rPr lang="en-US" sz="1900" dirty="0">
                <a:latin typeface="Times New Roman" panose="02020603050405020304" pitchFamily="18" charset="0"/>
                <a:ea typeface="Times New Roman" panose="02020603050405020304" pitchFamily="18" charset="0"/>
              </a:rPr>
              <a:t>Some hypothesized variables do appear to have a statistically significant relationship with satisfaction</a:t>
            </a:r>
          </a:p>
          <a:p>
            <a:r>
              <a:rPr lang="en-US" sz="1900" dirty="0">
                <a:latin typeface="Times New Roman" panose="02020603050405020304" pitchFamily="18" charset="0"/>
                <a:ea typeface="Times New Roman" panose="02020603050405020304" pitchFamily="18" charset="0"/>
              </a:rPr>
              <a:t>Others such as type of travel, customer type, and the “</a:t>
            </a:r>
            <a:r>
              <a:rPr lang="en-US" sz="1900" dirty="0" err="1">
                <a:latin typeface="Times New Roman" panose="02020603050405020304" pitchFamily="18" charset="0"/>
                <a:ea typeface="Times New Roman" panose="02020603050405020304" pitchFamily="18" charset="0"/>
              </a:rPr>
              <a:t>Online_boarding</a:t>
            </a:r>
            <a:r>
              <a:rPr lang="en-US" sz="1900" dirty="0">
                <a:latin typeface="Times New Roman" panose="02020603050405020304" pitchFamily="18" charset="0"/>
                <a:ea typeface="Times New Roman" panose="02020603050405020304" pitchFamily="18" charset="0"/>
              </a:rPr>
              <a:t>” variable appear to have a much stronger relationship as well</a:t>
            </a:r>
            <a:endParaRPr lang="en-US" sz="1500" dirty="0">
              <a:latin typeface="Times New Roman" panose="02020603050405020304" pitchFamily="18" charset="0"/>
            </a:endParaRPr>
          </a:p>
          <a:p>
            <a:pPr>
              <a:lnSpc>
                <a:spcPct val="100000"/>
              </a:lnSpc>
            </a:pPr>
            <a:r>
              <a:rPr lang="en-US" sz="1900" dirty="0">
                <a:latin typeface="Times New Roman" panose="02020603050405020304" pitchFamily="18" charset="0"/>
              </a:rPr>
              <a:t>Solid performance on the testing subset of data, BUT complexity of the full/complex model may still be an issue</a:t>
            </a:r>
          </a:p>
          <a:p>
            <a:pPr marL="685800" lvl="2">
              <a:lnSpc>
                <a:spcPct val="100000"/>
              </a:lnSpc>
              <a:spcBef>
                <a:spcPts val="1000"/>
              </a:spcBef>
            </a:pPr>
            <a:r>
              <a:rPr lang="en-US" sz="1500" dirty="0">
                <a:latin typeface="Times New Roman" panose="02020603050405020304" pitchFamily="18" charset="0"/>
              </a:rPr>
              <a:t>87% accuracy, 86% precision, 84% recall</a:t>
            </a:r>
          </a:p>
          <a:p>
            <a:pPr marL="228600" lvl="1">
              <a:lnSpc>
                <a:spcPct val="100000"/>
              </a:lnSpc>
              <a:spcBef>
                <a:spcPts val="1000"/>
              </a:spcBef>
            </a:pPr>
            <a:r>
              <a:rPr lang="en-US" sz="1900" dirty="0">
                <a:latin typeface="Times New Roman" panose="02020603050405020304" pitchFamily="18" charset="0"/>
              </a:rPr>
              <a:t>In future iterations further refinements are planned to balance explanatory power with reduced complexity/increased interpretability</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F29205-0217-0C95-27B4-11A88BB82766}"/>
              </a:ext>
            </a:extLst>
          </p:cNvPr>
          <p:cNvPicPr>
            <a:picLocks noChangeAspect="1"/>
          </p:cNvPicPr>
          <p:nvPr/>
        </p:nvPicPr>
        <p:blipFill>
          <a:blip r:embed="rId2"/>
          <a:stretch>
            <a:fillRect/>
          </a:stretch>
        </p:blipFill>
        <p:spPr>
          <a:xfrm>
            <a:off x="6253696" y="2095580"/>
            <a:ext cx="5414539" cy="289677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09908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B605-93FC-617B-AD2A-14F28CD30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30DD6-9ED2-4ABB-1EC2-AD7D38511FAA}"/>
              </a:ext>
            </a:extLst>
          </p:cNvPr>
          <p:cNvSpPr>
            <a:spLocks noGrp="1"/>
          </p:cNvSpPr>
          <p:nvPr>
            <p:ph type="title"/>
          </p:nvPr>
        </p:nvSpPr>
        <p:spPr>
          <a:xfrm>
            <a:off x="300872" y="115428"/>
            <a:ext cx="5393361" cy="565609"/>
          </a:xfrm>
        </p:spPr>
        <p:txBody>
          <a:bodyPr>
            <a:normAutofit/>
          </a:bodyPr>
          <a:lstStyle/>
          <a:p>
            <a:r>
              <a:rPr lang="en-US" sz="3200" dirty="0"/>
              <a:t>Report (Model Comparisons)</a:t>
            </a:r>
          </a:p>
        </p:txBody>
      </p:sp>
      <p:sp>
        <p:nvSpPr>
          <p:cNvPr id="3" name="Content Placeholder 2">
            <a:extLst>
              <a:ext uri="{FF2B5EF4-FFF2-40B4-BE49-F238E27FC236}">
                <a16:creationId xmlns:a16="http://schemas.microsoft.com/office/drawing/2014/main" id="{D4E82B55-831B-4FF5-976E-FC2FB7E81C66}"/>
              </a:ext>
            </a:extLst>
          </p:cNvPr>
          <p:cNvSpPr>
            <a:spLocks noGrp="1"/>
          </p:cNvSpPr>
          <p:nvPr>
            <p:ph idx="1"/>
          </p:nvPr>
        </p:nvSpPr>
        <p:spPr>
          <a:xfrm>
            <a:off x="300872" y="869572"/>
            <a:ext cx="5393361" cy="5872999"/>
          </a:xfrm>
        </p:spPr>
        <p:txBody>
          <a:bodyPr>
            <a:normAutofit fontScale="92500" lnSpcReduction="20000"/>
          </a:bodyPr>
          <a:lstStyle/>
          <a:p>
            <a:r>
              <a:rPr lang="en-US" sz="1500" dirty="0">
                <a:latin typeface="Times New Roman" panose="02020603050405020304" pitchFamily="18" charset="0"/>
              </a:rPr>
              <a:t>Full/complex model has solid performance on the testing subset of data, suggesting the model </a:t>
            </a:r>
            <a:r>
              <a:rPr lang="en-US" sz="1500" i="1" dirty="0">
                <a:latin typeface="Times New Roman" panose="02020603050405020304" pitchFamily="18" charset="0"/>
              </a:rPr>
              <a:t>may</a:t>
            </a:r>
            <a:r>
              <a:rPr lang="en-US" sz="1500" dirty="0">
                <a:latin typeface="Times New Roman" panose="02020603050405020304" pitchFamily="18" charset="0"/>
              </a:rPr>
              <a:t> not technically be overfit. As seen in the confusion matrix visual here:</a:t>
            </a:r>
          </a:p>
          <a:p>
            <a:pPr lvl="1"/>
            <a:r>
              <a:rPr lang="en-US" sz="1500" dirty="0">
                <a:latin typeface="Times New Roman" panose="02020603050405020304" pitchFamily="18" charset="0"/>
              </a:rPr>
              <a:t>The full model correctly predicted 87% of cases overall</a:t>
            </a:r>
          </a:p>
          <a:p>
            <a:pPr lvl="1"/>
            <a:r>
              <a:rPr lang="en-US" sz="1500" dirty="0">
                <a:latin typeface="Times New Roman" panose="02020603050405020304" pitchFamily="18" charset="0"/>
              </a:rPr>
              <a:t>High precision (86%) suggests most predicted satisfactions were truly satisfied and high recall (84%) suggests the model captured most actual satisfactions</a:t>
            </a:r>
          </a:p>
          <a:p>
            <a:pPr lvl="1"/>
            <a:r>
              <a:rPr lang="en-US" sz="1500" dirty="0">
                <a:latin typeface="Times New Roman" panose="02020603050405020304" pitchFamily="18" charset="0"/>
              </a:rPr>
              <a:t>Forward stepwise selection to automatically optimize variable selection for best AIC also confirmed this model</a:t>
            </a:r>
          </a:p>
          <a:p>
            <a:pPr lvl="1"/>
            <a:r>
              <a:rPr lang="en-US" sz="1500" dirty="0">
                <a:latin typeface="Times New Roman" panose="02020603050405020304" pitchFamily="18" charset="0"/>
              </a:rPr>
              <a:t>However, practical concerns of model complexity and interpretability remain, and thus, we experimented with pairing down the model’s selected features to a smaller subset which still explains most of the variance</a:t>
            </a:r>
          </a:p>
          <a:p>
            <a:r>
              <a:rPr lang="en-US" sz="1500" dirty="0">
                <a:latin typeface="Times New Roman" panose="02020603050405020304" pitchFamily="18" charset="0"/>
              </a:rPr>
              <a:t>In further iterations we examined the AIC across 2 other models to reduce complexity and increase interpretability</a:t>
            </a:r>
          </a:p>
          <a:p>
            <a:pPr lvl="1"/>
            <a:r>
              <a:rPr lang="en-US" sz="1500" dirty="0">
                <a:latin typeface="Times New Roman" panose="02020603050405020304" pitchFamily="18" charset="0"/>
              </a:rPr>
              <a:t>Hypothesized model </a:t>
            </a:r>
          </a:p>
          <a:p>
            <a:pPr lvl="2"/>
            <a:r>
              <a:rPr lang="en-US" sz="1100" dirty="0">
                <a:latin typeface="Times New Roman" panose="02020603050405020304" pitchFamily="18" charset="0"/>
                <a:ea typeface="Times New Roman" panose="02020603050405020304" pitchFamily="18" charset="0"/>
              </a:rPr>
              <a:t>Class, On-board service, Inflight service, Arrival Delay in Minutes</a:t>
            </a:r>
            <a:endParaRPr lang="en-US" sz="1100" dirty="0">
              <a:latin typeface="Times New Roman" panose="02020603050405020304" pitchFamily="18" charset="0"/>
            </a:endParaRPr>
          </a:p>
          <a:p>
            <a:pPr lvl="2"/>
            <a:r>
              <a:rPr lang="en-US" sz="1100" dirty="0">
                <a:latin typeface="Times New Roman" panose="02020603050405020304" pitchFamily="18" charset="0"/>
              </a:rPr>
              <a:t>Worse metrics across the board, though still had adequate explanatory power</a:t>
            </a:r>
          </a:p>
          <a:p>
            <a:pPr lvl="1"/>
            <a:r>
              <a:rPr lang="en-US" sz="1500" dirty="0">
                <a:latin typeface="Times New Roman" panose="02020603050405020304" pitchFamily="18" charset="0"/>
              </a:rPr>
              <a:t>“Parsimonious Model” best AIC with &lt;=4 variables)</a:t>
            </a:r>
          </a:p>
          <a:p>
            <a:pPr lvl="2"/>
            <a:r>
              <a:rPr lang="en-US" sz="1100" dirty="0">
                <a:latin typeface="Times New Roman" panose="02020603050405020304" pitchFamily="18" charset="0"/>
              </a:rPr>
              <a:t>“Brute forced” AIC analysis of all combinations of models with &lt;=4 variables</a:t>
            </a:r>
          </a:p>
          <a:p>
            <a:pPr lvl="2"/>
            <a:r>
              <a:rPr lang="en-US" sz="1100" dirty="0">
                <a:latin typeface="Times New Roman" panose="02020603050405020304" pitchFamily="18" charset="0"/>
                <a:ea typeface="Times New Roman" panose="02020603050405020304" pitchFamily="18" charset="0"/>
              </a:rPr>
              <a:t>Flight Distance, Online Boarding, Inflight Entertainment, Leg-Room Service</a:t>
            </a:r>
          </a:p>
          <a:p>
            <a:pPr lvl="2"/>
            <a:r>
              <a:rPr lang="en-US" sz="1100" dirty="0">
                <a:latin typeface="Times New Roman" panose="02020603050405020304" pitchFamily="18" charset="0"/>
              </a:rPr>
              <a:t>Better metrics versus the original hypothesized model but worse than full model</a:t>
            </a:r>
          </a:p>
          <a:p>
            <a:pPr lvl="2"/>
            <a:r>
              <a:rPr lang="en-US" sz="1100" dirty="0">
                <a:latin typeface="Times New Roman" panose="02020603050405020304" pitchFamily="18" charset="0"/>
              </a:rPr>
              <a:t>May be a sufficient balance for our use-case, but this decision requires more input and consideration from our stakeholders and business domain experts</a:t>
            </a:r>
          </a:p>
          <a:p>
            <a:pPr lvl="2"/>
            <a:r>
              <a:rPr lang="en-US" sz="1100" dirty="0">
                <a:latin typeface="Times New Roman" panose="02020603050405020304" pitchFamily="18" charset="0"/>
              </a:rPr>
              <a:t>Inclusion of Flight distance is particularly interesting and worthy of further investigation and consideration in future analyses. Likely this suggests flight distance may act as a proxy for several quality-related features which are known to improve on long distance (especially international) flights, such as better onboard services, legroom, etc.. The importance increases when those correlated features are excluded which highlights the impact of multicollinearity in model interpretations</a:t>
            </a:r>
          </a:p>
          <a:p>
            <a:pPr lvl="3"/>
            <a:r>
              <a:rPr lang="en-US" sz="1700" dirty="0">
                <a:latin typeface="Times New Roman" panose="02020603050405020304" pitchFamily="18" charset="0"/>
              </a:rPr>
              <a:t>i.e. flight d</a:t>
            </a:r>
            <a:r>
              <a:rPr lang="en-US" sz="1800" dirty="0">
                <a:latin typeface="Times New Roman" panose="02020603050405020304" pitchFamily="18" charset="0"/>
              </a:rPr>
              <a:t>istance is likely a proxy for better in-flight experience, not increased satisfaction from sitting longer</a:t>
            </a:r>
          </a:p>
        </p:txBody>
      </p:sp>
      <p:sp>
        <p:nvSpPr>
          <p:cNvPr id="7" name="Title 1">
            <a:extLst>
              <a:ext uri="{FF2B5EF4-FFF2-40B4-BE49-F238E27FC236}">
                <a16:creationId xmlns:a16="http://schemas.microsoft.com/office/drawing/2014/main" id="{8500408C-FF57-9707-36ED-AFE8F3E01E10}"/>
              </a:ext>
            </a:extLst>
          </p:cNvPr>
          <p:cNvSpPr txBox="1">
            <a:spLocks/>
          </p:cNvSpPr>
          <p:nvPr/>
        </p:nvSpPr>
        <p:spPr>
          <a:xfrm>
            <a:off x="6890851" y="18855"/>
            <a:ext cx="4273769"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Full/Complex Model</a:t>
            </a:r>
          </a:p>
        </p:txBody>
      </p:sp>
      <p:sp>
        <p:nvSpPr>
          <p:cNvPr id="8" name="Title 1">
            <a:extLst>
              <a:ext uri="{FF2B5EF4-FFF2-40B4-BE49-F238E27FC236}">
                <a16:creationId xmlns:a16="http://schemas.microsoft.com/office/drawing/2014/main" id="{AE4A6260-064C-D7CA-8D22-E93110F0B855}"/>
              </a:ext>
            </a:extLst>
          </p:cNvPr>
          <p:cNvSpPr txBox="1">
            <a:spLocks/>
          </p:cNvSpPr>
          <p:nvPr/>
        </p:nvSpPr>
        <p:spPr>
          <a:xfrm>
            <a:off x="9378766" y="2872515"/>
            <a:ext cx="2597461" cy="5656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Parsimonious Model</a:t>
            </a:r>
          </a:p>
        </p:txBody>
      </p:sp>
      <p:pic>
        <p:nvPicPr>
          <p:cNvPr id="17" name="Picture 16">
            <a:extLst>
              <a:ext uri="{FF2B5EF4-FFF2-40B4-BE49-F238E27FC236}">
                <a16:creationId xmlns:a16="http://schemas.microsoft.com/office/drawing/2014/main" id="{CD087851-4E0D-0C39-B50B-499DFA99E6A0}"/>
              </a:ext>
            </a:extLst>
          </p:cNvPr>
          <p:cNvPicPr>
            <a:picLocks noChangeAspect="1"/>
          </p:cNvPicPr>
          <p:nvPr/>
        </p:nvPicPr>
        <p:blipFill>
          <a:blip r:embed="rId2"/>
          <a:stretch>
            <a:fillRect/>
          </a:stretch>
        </p:blipFill>
        <p:spPr>
          <a:xfrm>
            <a:off x="7658763" y="584463"/>
            <a:ext cx="2737944" cy="2043466"/>
          </a:xfrm>
          <a:prstGeom prst="rect">
            <a:avLst/>
          </a:prstGeom>
        </p:spPr>
      </p:pic>
      <p:pic>
        <p:nvPicPr>
          <p:cNvPr id="21" name="Picture 20">
            <a:extLst>
              <a:ext uri="{FF2B5EF4-FFF2-40B4-BE49-F238E27FC236}">
                <a16:creationId xmlns:a16="http://schemas.microsoft.com/office/drawing/2014/main" id="{E0DC76C5-56A3-C4CF-4C02-A349685427BE}"/>
              </a:ext>
            </a:extLst>
          </p:cNvPr>
          <p:cNvPicPr>
            <a:picLocks noChangeAspect="1"/>
          </p:cNvPicPr>
          <p:nvPr/>
        </p:nvPicPr>
        <p:blipFill>
          <a:blip r:embed="rId3"/>
          <a:stretch>
            <a:fillRect/>
          </a:stretch>
        </p:blipFill>
        <p:spPr>
          <a:xfrm>
            <a:off x="5861244" y="3438123"/>
            <a:ext cx="2737944" cy="1989442"/>
          </a:xfrm>
          <a:prstGeom prst="rect">
            <a:avLst/>
          </a:prstGeom>
        </p:spPr>
      </p:pic>
      <p:sp>
        <p:nvSpPr>
          <p:cNvPr id="23" name="Title 1">
            <a:extLst>
              <a:ext uri="{FF2B5EF4-FFF2-40B4-BE49-F238E27FC236}">
                <a16:creationId xmlns:a16="http://schemas.microsoft.com/office/drawing/2014/main" id="{871D6DC3-F12F-ABEA-D6FD-014CF4367AE9}"/>
              </a:ext>
            </a:extLst>
          </p:cNvPr>
          <p:cNvSpPr txBox="1">
            <a:spLocks/>
          </p:cNvSpPr>
          <p:nvPr/>
        </p:nvSpPr>
        <p:spPr>
          <a:xfrm>
            <a:off x="5861244" y="2872515"/>
            <a:ext cx="2737944"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Hypothesized Model</a:t>
            </a:r>
          </a:p>
        </p:txBody>
      </p:sp>
      <p:pic>
        <p:nvPicPr>
          <p:cNvPr id="26" name="Picture 25">
            <a:extLst>
              <a:ext uri="{FF2B5EF4-FFF2-40B4-BE49-F238E27FC236}">
                <a16:creationId xmlns:a16="http://schemas.microsoft.com/office/drawing/2014/main" id="{E7747446-857D-0B0E-05C3-C85BF9576D3E}"/>
              </a:ext>
            </a:extLst>
          </p:cNvPr>
          <p:cNvPicPr>
            <a:picLocks noChangeAspect="1"/>
          </p:cNvPicPr>
          <p:nvPr/>
        </p:nvPicPr>
        <p:blipFill>
          <a:blip r:embed="rId4"/>
          <a:stretch>
            <a:fillRect/>
          </a:stretch>
        </p:blipFill>
        <p:spPr>
          <a:xfrm>
            <a:off x="9378766" y="3438123"/>
            <a:ext cx="2597461" cy="1989442"/>
          </a:xfrm>
          <a:prstGeom prst="rect">
            <a:avLst/>
          </a:prstGeom>
        </p:spPr>
      </p:pic>
      <p:pic>
        <p:nvPicPr>
          <p:cNvPr id="29" name="Picture 28">
            <a:extLst>
              <a:ext uri="{FF2B5EF4-FFF2-40B4-BE49-F238E27FC236}">
                <a16:creationId xmlns:a16="http://schemas.microsoft.com/office/drawing/2014/main" id="{F46720E2-642C-60A6-072E-D2BE0DB597EA}"/>
              </a:ext>
            </a:extLst>
          </p:cNvPr>
          <p:cNvPicPr>
            <a:picLocks noChangeAspect="1"/>
          </p:cNvPicPr>
          <p:nvPr/>
        </p:nvPicPr>
        <p:blipFill>
          <a:blip r:embed="rId5"/>
          <a:stretch>
            <a:fillRect/>
          </a:stretch>
        </p:blipFill>
        <p:spPr>
          <a:xfrm>
            <a:off x="6755705" y="5726175"/>
            <a:ext cx="4544059" cy="905001"/>
          </a:xfrm>
          <a:prstGeom prst="rect">
            <a:avLst/>
          </a:prstGeom>
        </p:spPr>
      </p:pic>
    </p:spTree>
    <p:extLst>
      <p:ext uri="{BB962C8B-B14F-4D97-AF65-F5344CB8AC3E}">
        <p14:creationId xmlns:p14="http://schemas.microsoft.com/office/powerpoint/2010/main" val="378922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dirty="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dirty="0">
                <a:latin typeface="Times New Roman" panose="02020603050405020304" pitchFamily="18" charset="0"/>
              </a:rPr>
              <a:t>Class</a:t>
            </a:r>
          </a:p>
          <a:p>
            <a:pPr lvl="1"/>
            <a:r>
              <a:rPr lang="en-US" sz="2200" dirty="0">
                <a:latin typeface="Times New Roman" panose="02020603050405020304" pitchFamily="18" charset="0"/>
                <a:ea typeface="Times New Roman" panose="02020603050405020304" pitchFamily="18" charset="0"/>
              </a:rPr>
              <a:t>On-board service</a:t>
            </a:r>
          </a:p>
          <a:p>
            <a:pPr lvl="1"/>
            <a:r>
              <a:rPr lang="en-US" sz="2200" dirty="0">
                <a:latin typeface="Times New Roman" panose="02020603050405020304" pitchFamily="18" charset="0"/>
                <a:ea typeface="Times New Roman" panose="02020603050405020304" pitchFamily="18" charset="0"/>
              </a:rPr>
              <a:t>Inflight service</a:t>
            </a:r>
          </a:p>
          <a:p>
            <a:pPr lvl="1"/>
            <a:r>
              <a:rPr lang="en-US" sz="2200" dirty="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a:solidFill>
                  <a:schemeClr val="tx1">
                    <a:alpha val="80000"/>
                  </a:schemeClr>
                </a:solidFill>
                <a:latin typeface="Times New Roman" panose="02020603050405020304" pitchFamily="18" charset="0"/>
              </a:rPr>
              <a:t>Initial data integrity checks:</a:t>
            </a:r>
          </a:p>
          <a:p>
            <a:pPr lvl="1"/>
            <a:r>
              <a:rPr lang="en-US" sz="2000">
                <a:solidFill>
                  <a:schemeClr val="tx1">
                    <a:alpha val="80000"/>
                  </a:schemeClr>
                </a:solidFill>
                <a:latin typeface="Times New Roman" panose="02020603050405020304" pitchFamily="18" charset="0"/>
              </a:rPr>
              <a:t>0 duplicate rows</a:t>
            </a:r>
          </a:p>
          <a:p>
            <a:pPr lvl="1"/>
            <a:r>
              <a:rPr lang="en-US" sz="2000">
                <a:solidFill>
                  <a:schemeClr val="tx1">
                    <a:alpha val="80000"/>
                  </a:schemeClr>
                </a:solidFill>
                <a:latin typeface="Times New Roman" panose="02020603050405020304" pitchFamily="18" charset="0"/>
              </a:rPr>
              <a:t>393 missing values for “Arrival Delay in Minutes”</a:t>
            </a:r>
          </a:p>
          <a:p>
            <a:endParaRPr lang="en-US" sz="200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dirty="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dirty="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dirty="0">
                <a:latin typeface="Times New Roman" panose="02020603050405020304" pitchFamily="18" charset="0"/>
              </a:rPr>
              <a:t>Dropping missing values</a:t>
            </a:r>
          </a:p>
          <a:p>
            <a:pPr lvl="1"/>
            <a:r>
              <a:rPr lang="en-US" sz="1600" dirty="0">
                <a:latin typeface="Times New Roman" panose="02020603050405020304" pitchFamily="18" charset="0"/>
              </a:rPr>
              <a:t>Imputing them based on the global average, </a:t>
            </a:r>
          </a:p>
          <a:p>
            <a:pPr lvl="1"/>
            <a:r>
              <a:rPr lang="en-US" sz="1600" dirty="0">
                <a:latin typeface="Times New Roman" panose="02020603050405020304" pitchFamily="18" charset="0"/>
              </a:rPr>
              <a:t>Imputing them based on various nearest neighbor methods</a:t>
            </a:r>
          </a:p>
          <a:p>
            <a:r>
              <a:rPr lang="en-US" sz="1600" dirty="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B2BE11-3011-80E4-DB99-4598F15DC7CB}"/>
            </a:ext>
          </a:extLst>
        </p:cNvPr>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12BBDB1-A811-4A94-B034-72085F97AB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3FB23A95-33AD-4DE4-895C-417071F3B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9EF3A635-DBD5-4992-A85E-C24680FF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070F6221-FD45-63A9-CA1B-0166B12B0606}"/>
              </a:ext>
            </a:extLst>
          </p:cNvPr>
          <p:cNvPicPr>
            <a:picLocks noChangeAspect="1"/>
          </p:cNvPicPr>
          <p:nvPr/>
        </p:nvPicPr>
        <p:blipFill>
          <a:blip r:embed="rId2"/>
          <a:srcRect r="711"/>
          <a:stretch>
            <a:fillRect/>
          </a:stretch>
        </p:blipFill>
        <p:spPr>
          <a:xfrm>
            <a:off x="1176510" y="1634852"/>
            <a:ext cx="4756760" cy="2814583"/>
          </a:xfrm>
          <a:prstGeom prst="rect">
            <a:avLst/>
          </a:prstGeom>
        </p:spPr>
      </p:pic>
      <p:pic>
        <p:nvPicPr>
          <p:cNvPr id="7" name="Picture 6">
            <a:extLst>
              <a:ext uri="{FF2B5EF4-FFF2-40B4-BE49-F238E27FC236}">
                <a16:creationId xmlns:a16="http://schemas.microsoft.com/office/drawing/2014/main" id="{E4BA3F24-EF0E-F796-F136-98FF52F4E866}"/>
              </a:ext>
            </a:extLst>
          </p:cNvPr>
          <p:cNvPicPr>
            <a:picLocks noChangeAspect="1"/>
          </p:cNvPicPr>
          <p:nvPr/>
        </p:nvPicPr>
        <p:blipFill>
          <a:blip r:embed="rId3"/>
          <a:srcRect r="3670" b="3"/>
          <a:stretch>
            <a:fillRect/>
          </a:stretch>
        </p:blipFill>
        <p:spPr>
          <a:xfrm>
            <a:off x="6356229" y="1644294"/>
            <a:ext cx="4756760" cy="2814583"/>
          </a:xfrm>
          <a:prstGeom prst="rect">
            <a:avLst/>
          </a:prstGeom>
        </p:spPr>
      </p:pic>
      <p:grpSp>
        <p:nvGrpSpPr>
          <p:cNvPr id="29" name="Group 2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E78049B-633F-4ACA-88DA-E7D7D8318219}"/>
              </a:ext>
            </a:extLst>
          </p:cNvPr>
          <p:cNvSpPr>
            <a:spLocks noGrp="1"/>
          </p:cNvSpPr>
          <p:nvPr>
            <p:ph type="title"/>
          </p:nvPr>
        </p:nvSpPr>
        <p:spPr>
          <a:xfrm>
            <a:off x="3558816" y="275844"/>
            <a:ext cx="5074368" cy="937501"/>
          </a:xfrm>
        </p:spPr>
        <p:txBody>
          <a:bodyPr anchor="b">
            <a:normAutofit/>
          </a:bodyPr>
          <a:lstStyle/>
          <a:p>
            <a:pPr algn="ctr"/>
            <a:r>
              <a:rPr lang="en-US" sz="4800" dirty="0"/>
              <a:t>Analyze data (EDA)</a:t>
            </a:r>
          </a:p>
        </p:txBody>
      </p:sp>
      <p:sp>
        <p:nvSpPr>
          <p:cNvPr id="3" name="Content Placeholder 2">
            <a:extLst>
              <a:ext uri="{FF2B5EF4-FFF2-40B4-BE49-F238E27FC236}">
                <a16:creationId xmlns:a16="http://schemas.microsoft.com/office/drawing/2014/main" id="{D722684E-6110-A661-FA6D-957E1847BF48}"/>
              </a:ext>
            </a:extLst>
          </p:cNvPr>
          <p:cNvSpPr>
            <a:spLocks noGrp="1"/>
          </p:cNvSpPr>
          <p:nvPr>
            <p:ph idx="1"/>
          </p:nvPr>
        </p:nvSpPr>
        <p:spPr>
          <a:xfrm>
            <a:off x="858902" y="4553145"/>
            <a:ext cx="5074368" cy="2168165"/>
          </a:xfrm>
        </p:spPr>
        <p:txBody>
          <a:bodyPr anchor="t">
            <a:normAutofit/>
          </a:bodyPr>
          <a:lstStyle/>
          <a:p>
            <a:r>
              <a:rPr lang="en-US" sz="1300" dirty="0">
                <a:effectLst/>
                <a:latin typeface="Times New Roman" panose="02020603050405020304" pitchFamily="18" charset="0"/>
                <a:ea typeface="Times New Roman" panose="02020603050405020304" pitchFamily="18" charset="0"/>
              </a:rPr>
              <a:t> Business class passengers are overwhelmingly more likely to report satisfaction</a:t>
            </a:r>
          </a:p>
          <a:p>
            <a:r>
              <a:rPr lang="en-US" sz="1300" dirty="0">
                <a:effectLst/>
                <a:latin typeface="Times New Roman" panose="02020603050405020304" pitchFamily="18" charset="0"/>
                <a:ea typeface="Times New Roman" panose="02020603050405020304" pitchFamily="18" charset="0"/>
              </a:rPr>
              <a:t>Economy class passengers are more likely to be dissatisfied or neutral</a:t>
            </a:r>
          </a:p>
          <a:p>
            <a:r>
              <a:rPr lang="en-US" sz="1300" dirty="0">
                <a:effectLst/>
                <a:latin typeface="Times New Roman" panose="02020603050405020304" pitchFamily="18" charset="0"/>
                <a:ea typeface="Times New Roman" panose="02020603050405020304" pitchFamily="18" charset="0"/>
              </a:rPr>
              <a:t>Eco Plus has fewer total passengers overall, but also leans more toward dissatisfaction</a:t>
            </a:r>
          </a:p>
          <a:p>
            <a:r>
              <a:rPr lang="en-US" sz="1300" dirty="0">
                <a:latin typeface="Times New Roman" panose="02020603050405020304" pitchFamily="18" charset="0"/>
                <a:ea typeface="Times New Roman" panose="02020603050405020304" pitchFamily="18" charset="0"/>
              </a:rPr>
              <a:t>S</a:t>
            </a:r>
            <a:r>
              <a:rPr lang="en-US" sz="1300" dirty="0">
                <a:effectLst/>
                <a:latin typeface="Times New Roman" panose="02020603050405020304" pitchFamily="18" charset="0"/>
                <a:ea typeface="Times New Roman" panose="02020603050405020304" pitchFamily="18" charset="0"/>
              </a:rPr>
              <a:t>uggests travel class may be strongly associated with satisfaction and is likely a key predictor</a:t>
            </a:r>
          </a:p>
        </p:txBody>
      </p:sp>
      <p:sp>
        <p:nvSpPr>
          <p:cNvPr id="8" name="Content Placeholder 2">
            <a:extLst>
              <a:ext uri="{FF2B5EF4-FFF2-40B4-BE49-F238E27FC236}">
                <a16:creationId xmlns:a16="http://schemas.microsoft.com/office/drawing/2014/main" id="{346A74BB-3783-C7A3-E74C-59299D24C6DB}"/>
              </a:ext>
            </a:extLst>
          </p:cNvPr>
          <p:cNvSpPr txBox="1">
            <a:spLocks/>
          </p:cNvSpPr>
          <p:nvPr/>
        </p:nvSpPr>
        <p:spPr>
          <a:xfrm>
            <a:off x="1017705" y="1175784"/>
            <a:ext cx="10095283" cy="44221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00" dirty="0">
                <a:latin typeface="Times New Roman" panose="02020603050405020304" pitchFamily="18" charset="0"/>
                <a:ea typeface="Times New Roman" panose="02020603050405020304" pitchFamily="18" charset="0"/>
              </a:rPr>
              <a:t>Exploratory Data Analysis was performed, examining distributions/frequencies for all variables and subset comparisons by the two satisfaction groups. Some hypothesized variables’ examples are shown here; more information available in the supporting knitted pdf of the full analysis</a:t>
            </a:r>
          </a:p>
        </p:txBody>
      </p:sp>
      <p:sp>
        <p:nvSpPr>
          <p:cNvPr id="9" name="Content Placeholder 2">
            <a:extLst>
              <a:ext uri="{FF2B5EF4-FFF2-40B4-BE49-F238E27FC236}">
                <a16:creationId xmlns:a16="http://schemas.microsoft.com/office/drawing/2014/main" id="{86B93F24-09FA-588A-95F7-942592C292AA}"/>
              </a:ext>
            </a:extLst>
          </p:cNvPr>
          <p:cNvSpPr txBox="1">
            <a:spLocks/>
          </p:cNvSpPr>
          <p:nvPr/>
        </p:nvSpPr>
        <p:spPr>
          <a:xfrm>
            <a:off x="6356229" y="4647610"/>
            <a:ext cx="5074368" cy="216816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latin typeface="Times New Roman" panose="02020603050405020304" pitchFamily="18" charset="0"/>
                <a:ea typeface="Times New Roman" panose="02020603050405020304" pitchFamily="18" charset="0"/>
              </a:rPr>
              <a:t>Passengers who gave low ratings (1–2) for on-board service are far less likely to report satisfaction, while ratings of 4 and 5 show a sharp increase</a:t>
            </a:r>
          </a:p>
          <a:p>
            <a:r>
              <a:rPr lang="en-US" sz="1300" dirty="0">
                <a:latin typeface="Times New Roman" panose="02020603050405020304" pitchFamily="18" charset="0"/>
                <a:ea typeface="Times New Roman" panose="02020603050405020304" pitchFamily="18" charset="0"/>
              </a:rPr>
              <a:t>This visual implies a strong positive association between perceived on-board service quality and overall satisfaction.</a:t>
            </a:r>
          </a:p>
          <a:p>
            <a:r>
              <a:rPr lang="en-US" sz="1300" dirty="0">
                <a:latin typeface="Times New Roman" panose="02020603050405020304" pitchFamily="18" charset="0"/>
                <a:ea typeface="Times New Roman" panose="02020603050405020304" pitchFamily="18" charset="0"/>
              </a:rPr>
              <a:t>Suggests on-board service may be strongly associated with satisfaction and is likely also a key predictor. </a:t>
            </a:r>
          </a:p>
          <a:p>
            <a:r>
              <a:rPr lang="en-US" sz="1300" dirty="0">
                <a:latin typeface="Times New Roman" panose="02020603050405020304" pitchFamily="18" charset="0"/>
                <a:ea typeface="Times New Roman" panose="02020603050405020304" pitchFamily="18" charset="0"/>
              </a:rPr>
              <a:t>Further investigation needed for what specific components of the on-board service are considered in this rating to make this more actionable</a:t>
            </a:r>
          </a:p>
        </p:txBody>
      </p:sp>
    </p:spTree>
    <p:extLst>
      <p:ext uri="{BB962C8B-B14F-4D97-AF65-F5344CB8AC3E}">
        <p14:creationId xmlns:p14="http://schemas.microsoft.com/office/powerpoint/2010/main" val="156981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(Missing Values)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dirty="0">
                <a:latin typeface="Times New Roman" panose="02020603050405020304" pitchFamily="18" charset="0"/>
                <a:ea typeface="Times New Roman" panose="02020603050405020304" pitchFamily="18" charset="0"/>
              </a:rPr>
              <a:t>We opted to drop the observations with missing values for our model building for now, though will be gathering feedback from stakeholders regarding similar analyses conducted using other imputation methods</a:t>
            </a:r>
          </a:p>
          <a:p>
            <a:pPr lvl="1"/>
            <a:r>
              <a:rPr lang="en-US" dirty="0">
                <a:effectLst/>
                <a:latin typeface="Times New Roman" panose="02020603050405020304" pitchFamily="18" charset="0"/>
                <a:ea typeface="Times New Roman" panose="02020603050405020304" pitchFamily="18" charset="0"/>
              </a:rPr>
              <a:t>We suggest proceeding with dropping b</a:t>
            </a:r>
            <a:r>
              <a:rPr lang="en-US" dirty="0">
                <a:latin typeface="Times New Roman" panose="02020603050405020304" pitchFamily="18" charset="0"/>
                <a:ea typeface="Times New Roman" panose="02020603050405020304" pitchFamily="18" charset="0"/>
              </a:rPr>
              <a:t>ecause of the low volumes involved (393 out of 129,880 i.e. approx. 0.3%) and with it the advantage of our model being based upon truly observed data</a:t>
            </a:r>
          </a:p>
          <a:p>
            <a:r>
              <a:rPr lang="en-US" dirty="0">
                <a:latin typeface="Times New Roman" panose="02020603050405020304" pitchFamily="18" charset="0"/>
                <a:ea typeface="Times New Roman" panose="02020603050405020304" pitchFamily="18" charset="0"/>
              </a:rPr>
              <a:t>129,487 observations remain, ready for use with logistic regression model(s)</a:t>
            </a:r>
          </a:p>
          <a:p>
            <a:pPr lvl="1"/>
            <a:r>
              <a:rPr lang="en-US" dirty="0">
                <a:latin typeface="Times New Roman" panose="02020603050405020304" pitchFamily="18" charset="0"/>
                <a:ea typeface="Times New Roman" panose="02020603050405020304" pitchFamily="18" charset="0"/>
              </a:rPr>
              <a:t>80/20 training/testing split</a:t>
            </a:r>
          </a:p>
          <a:p>
            <a:pPr lvl="1"/>
            <a:r>
              <a:rPr lang="en-US" dirty="0">
                <a:latin typeface="Times New Roman" panose="02020603050405020304" pitchFamily="18" charset="0"/>
                <a:ea typeface="Times New Roman" panose="02020603050405020304" pitchFamily="18" charset="0"/>
              </a:rPr>
              <a:t>103,589 training / 25,898 testing</a:t>
            </a:r>
          </a:p>
          <a:p>
            <a:pPr lvl="1"/>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9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1B3A1-9B2B-E18D-F732-A80B8DF942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6DAD2F-C6C1-65D4-FD85-78E09FECB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C208310-6F16-2CF0-12E1-4E6CE763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6F6DF-6F84-A96A-1272-074BF1DA9CFB}"/>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(Comparing Models)</a:t>
            </a:r>
          </a:p>
        </p:txBody>
      </p:sp>
      <p:sp>
        <p:nvSpPr>
          <p:cNvPr id="12" name="Arc 11">
            <a:extLst>
              <a:ext uri="{FF2B5EF4-FFF2-40B4-BE49-F238E27FC236}">
                <a16:creationId xmlns:a16="http://schemas.microsoft.com/office/drawing/2014/main" id="{58163E54-3BA1-696A-31B2-94CDDC3D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C5BEDAA-9E3A-A603-5F6A-0717F4FED4AD}"/>
              </a:ext>
            </a:extLst>
          </p:cNvPr>
          <p:cNvSpPr>
            <a:spLocks noGrp="1"/>
          </p:cNvSpPr>
          <p:nvPr>
            <p:ph idx="1"/>
          </p:nvPr>
        </p:nvSpPr>
        <p:spPr>
          <a:xfrm>
            <a:off x="4447308" y="122548"/>
            <a:ext cx="6906491" cy="6485642"/>
          </a:xfrm>
        </p:spPr>
        <p:txBody>
          <a:bodyPr anchor="ctr">
            <a:normAutofit/>
          </a:bodyPr>
          <a:lstStyle/>
          <a:p>
            <a:r>
              <a:rPr lang="en-US" dirty="0">
                <a:latin typeface="Times New Roman" panose="02020603050405020304" pitchFamily="18" charset="0"/>
                <a:ea typeface="Times New Roman" panose="02020603050405020304" pitchFamily="18" charset="0"/>
              </a:rPr>
              <a:t>Full/complex model and other logistic regression models run to balance “goodness of fit” with simplicity and interpretability</a:t>
            </a:r>
          </a:p>
          <a:p>
            <a:r>
              <a:rPr lang="en-US" dirty="0">
                <a:latin typeface="Times New Roman" panose="02020603050405020304" pitchFamily="18" charset="0"/>
                <a:ea typeface="Times New Roman" panose="02020603050405020304" pitchFamily="18" charset="0"/>
              </a:rPr>
              <a:t>Comparing the results using the AIC* of:</a:t>
            </a:r>
          </a:p>
          <a:p>
            <a:pPr lvl="1"/>
            <a:r>
              <a:rPr lang="en-US" dirty="0">
                <a:latin typeface="Times New Roman" panose="02020603050405020304" pitchFamily="18" charset="0"/>
                <a:ea typeface="Times New Roman" panose="02020603050405020304" pitchFamily="18" charset="0"/>
              </a:rPr>
              <a:t>Full/Complex Model (AIC= 69425.21)</a:t>
            </a:r>
          </a:p>
          <a:p>
            <a:pPr lvl="2"/>
            <a:r>
              <a:rPr lang="en-US" dirty="0">
                <a:latin typeface="Times New Roman" panose="02020603050405020304" pitchFamily="18" charset="0"/>
                <a:ea typeface="Times New Roman" panose="02020603050405020304" pitchFamily="18" charset="0"/>
              </a:rPr>
              <a:t>All eligible variables included</a:t>
            </a:r>
          </a:p>
          <a:p>
            <a:pPr lvl="1"/>
            <a:r>
              <a:rPr lang="en-US" dirty="0">
                <a:latin typeface="Times New Roman" panose="02020603050405020304" pitchFamily="18" charset="0"/>
                <a:ea typeface="Times New Roman" panose="02020603050405020304" pitchFamily="18" charset="0"/>
              </a:rPr>
              <a:t>Hypothesized Model (AIC = 107019.54</a:t>
            </a:r>
          </a:p>
          <a:p>
            <a:pPr lvl="2"/>
            <a:r>
              <a:rPr lang="en-US" dirty="0">
                <a:latin typeface="Times New Roman" panose="02020603050405020304" pitchFamily="18" charset="0"/>
                <a:ea typeface="Times New Roman" panose="02020603050405020304" pitchFamily="18" charset="0"/>
              </a:rPr>
              <a:t>Including only the 4 variables in our original hypothesis (Class, On-board service, Inflight service, Arrival Delay in Minutes)</a:t>
            </a:r>
          </a:p>
          <a:p>
            <a:pPr lvl="1"/>
            <a:r>
              <a:rPr lang="en-US" dirty="0">
                <a:latin typeface="Times New Roman" panose="02020603050405020304" pitchFamily="18" charset="0"/>
                <a:ea typeface="Times New Roman" panose="02020603050405020304" pitchFamily="18" charset="0"/>
              </a:rPr>
              <a:t>Most Parsimonious Model using &lt;=4 variables (AIC = 93996.83)</a:t>
            </a:r>
          </a:p>
          <a:p>
            <a:pPr lvl="2"/>
            <a:r>
              <a:rPr lang="en-US" dirty="0">
                <a:latin typeface="Times New Roman" panose="02020603050405020304" pitchFamily="18" charset="0"/>
                <a:ea typeface="Times New Roman" panose="02020603050405020304" pitchFamily="18" charset="0"/>
              </a:rPr>
              <a:t>Included Flight Distance, Online Boarding, Inflight Entertainment, Leg-Room Service</a:t>
            </a:r>
          </a:p>
          <a:p>
            <a:pPr lvl="2"/>
            <a:r>
              <a:rPr lang="en-US" dirty="0">
                <a:latin typeface="Times New Roman" panose="02020603050405020304" pitchFamily="18" charset="0"/>
                <a:ea typeface="Times New Roman" panose="02020603050405020304" pitchFamily="18" charset="0"/>
              </a:rPr>
              <a:t>Lowest AIC among all combinations of &lt;=4 variables suggests this is the better “simple” model, however AIC is still not better than the full model</a:t>
            </a:r>
            <a:endParaRPr lang="en-US" sz="1200" dirty="0">
              <a:latin typeface="Times New Roman" panose="02020603050405020304" pitchFamily="18" charset="0"/>
              <a:ea typeface="Times New Roman" panose="02020603050405020304" pitchFamily="18" charset="0"/>
            </a:endParaRPr>
          </a:p>
          <a:p>
            <a:pPr marL="0" indent="0">
              <a:buNone/>
            </a:pPr>
            <a:r>
              <a:rPr lang="en-US" sz="1200" dirty="0">
                <a:latin typeface="Times New Roman" panose="02020603050405020304" pitchFamily="18" charset="0"/>
                <a:ea typeface="Times New Roman" panose="02020603050405020304" pitchFamily="18" charset="0"/>
              </a:rPr>
              <a:t>*Akaike Information Criterion (AIC) rewards goodness of fit while “penalizing” complexity AIC=2k−2ln(L)</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31147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14105</TotalTime>
  <Words>1384</Words>
  <Application>Microsoft Office PowerPoint</Application>
  <PresentationFormat>Widescreen</PresentationFormat>
  <Paragraphs>85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What Drives Airline Passenger Satisfaction?  Micro-Project #1  https://github.com/KcRyan7487/ANA500 </vt:lpstr>
      <vt:lpstr>Problem Statement</vt:lpstr>
      <vt:lpstr>Hypothesis Formulation</vt:lpstr>
      <vt:lpstr>Acquire</vt:lpstr>
      <vt:lpstr>Prepare</vt:lpstr>
      <vt:lpstr>Prepare (additional considerations)</vt:lpstr>
      <vt:lpstr>Analyze data (EDA)</vt:lpstr>
      <vt:lpstr>Analyze data (Missing Values)</vt:lpstr>
      <vt:lpstr>Analyze data (Comparing Models)</vt:lpstr>
      <vt:lpstr>Report</vt:lpstr>
      <vt:lpstr>Report (Model Comparisons)</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17</cp:revision>
  <cp:lastPrinted>2025-05-26T00:55:26Z</cp:lastPrinted>
  <dcterms:created xsi:type="dcterms:W3CDTF">2022-03-01T22:05:03Z</dcterms:created>
  <dcterms:modified xsi:type="dcterms:W3CDTF">2025-05-26T00:56:03Z</dcterms:modified>
</cp:coreProperties>
</file>